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0d83ca0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0d83ca0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0d83ca0a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0d83ca0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0d83ca0a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0d83ca0a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0d83ca0a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0d83ca0a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0d83ca0a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0d83ca0a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0d83ca0a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0d83ca0a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0d83ca0a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0d83ca0a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0d83ca0a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0d83ca0a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0d83ca0a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0d83ca0a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0d83ca0a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0d83ca0a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114626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114626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0d83ca0a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0d83ca0a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8abfd11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8abfd11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8abfd11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8abfd11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0d83ca0a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0d83ca0a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0d83ca0a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0d83ca0a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460c1173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460c1173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9bb5151a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9bb5151a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0d83ca0a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0d83ca0a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0d83ca0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0d83ca0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0d83ca0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0d83ca0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0d83ca0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0d83ca0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0d83ca0a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0d83ca0a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0d83ca0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0d83ca0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7800" y="39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46" name="Google Shape;4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 txBox="1"/>
          <p:nvPr>
            <p:ph type="title"/>
          </p:nvPr>
        </p:nvSpPr>
        <p:spPr>
          <a:xfrm>
            <a:off x="727800" y="39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1225" y="35850"/>
            <a:ext cx="49272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57" name="Google Shape;5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JYeE3xiusJ0RuaRLIZ_tADldcOxtzKZA/view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ctrTitle"/>
          </p:nvPr>
        </p:nvSpPr>
        <p:spPr>
          <a:xfrm>
            <a:off x="655475" y="537975"/>
            <a:ext cx="5254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Binary Black Hole Mergers in AGN with </a:t>
            </a:r>
            <a:r>
              <a:rPr i="1" lang="en" sz="3100">
                <a:solidFill>
                  <a:schemeClr val="lt2"/>
                </a:solidFill>
              </a:rPr>
              <a:t>N</a:t>
            </a:r>
            <a:r>
              <a:rPr lang="en" sz="3100">
                <a:solidFill>
                  <a:schemeClr val="lt2"/>
                </a:solidFill>
              </a:rPr>
              <a:t>-Body Simulations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655475" y="2301150"/>
            <a:ext cx="76881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Ryan White and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Dr. Simon Stevenson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975600" y="4758600"/>
            <a:ext cx="216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source: SpaceEngine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31325" y="2596000"/>
            <a:ext cx="387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55475" y="4332925"/>
            <a:ext cx="387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@astroryan.bsky.social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migration traps?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325" y="733950"/>
            <a:ext cx="5601326" cy="4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450" y="942625"/>
            <a:ext cx="1179150" cy="3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325" y="733950"/>
            <a:ext cx="5601326" cy="431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migration traps?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5" y="4103474"/>
            <a:ext cx="1179125" cy="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simulate!  -  </a:t>
            </a:r>
            <a:r>
              <a:rPr i="1" lang="en"/>
              <a:t>N</a:t>
            </a:r>
            <a:r>
              <a:rPr lang="en"/>
              <a:t>-Body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729450" y="962100"/>
            <a:ext cx="3847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simulations are done with REBOUND using an adaptive step size integrator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Tried making my own integrator to mixed results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REBOUND makes it easy to add additional forces (i.e. the disc torques)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not for free! I had to </a:t>
            </a:r>
            <a:r>
              <a:rPr lang="en"/>
              <a:t>learn C   :(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check for/pseudo-simulate mergers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periodically (or randomly) add more BHs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4613" r="5109" t="0"/>
          <a:stretch/>
        </p:blipFill>
        <p:spPr>
          <a:xfrm>
            <a:off x="4577250" y="1374825"/>
            <a:ext cx="4322198" cy="23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041075" y="3460863"/>
            <a:ext cx="20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55555"/>
                </a:solidFill>
                <a:highlight>
                  <a:srgbClr val="FFFFFF"/>
                </a:highlight>
              </a:rPr>
              <a:t>Image credit: REBOUND/Hanno Rein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simulate!  -  Initial Conditions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729450" y="962100"/>
            <a:ext cx="3847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(~10) BHs start off on circular orbits of random semi-major axis slightly past the outermost migration trap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BH initial masses sampled from a fit-by-eye log-normal distribution to COMPAS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probably make this more accurate!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BHs have prograde orbits with respect to the AGN disc angular momentum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Tried simulating with retrograde orbiters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Omitted migration/thermal torques, replaced with gas dynamical friction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Impact on prograde orbiters was small/negligible!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More testing to be done…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900" y="1164825"/>
            <a:ext cx="4261951" cy="3218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7406400" y="1296650"/>
            <a:ext cx="173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COMPAS</a:t>
            </a:r>
            <a:endParaRPr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7409700" y="1681550"/>
            <a:ext cx="17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Log-Normal Fit</a:t>
            </a:r>
            <a:endParaRPr sz="1300">
              <a:solidFill>
                <a:srgbClr val="F6B26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simulate!  -  Mergers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729450" y="962100"/>
            <a:ext cx="3847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don’t simulate binary inspiral all the way down to merger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Computationally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well understood in the AGN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 the merger conditions of Li et al (2023) to predict when two BHs should form a binary with a merger end-condition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Calibrated with 2D hydrodynamical simulations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Relies on: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Local disk parameters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Binary masses and separation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Binary energy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Condition evaluated at 0.3 mutual hill radii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simulation isn’t 2D, but inclinations usually negligible</a:t>
            </a:r>
            <a:endParaRPr/>
          </a:p>
        </p:txBody>
      </p:sp>
      <p:grpSp>
        <p:nvGrpSpPr>
          <p:cNvPr id="212" name="Google Shape;212;p26"/>
          <p:cNvGrpSpPr/>
          <p:nvPr/>
        </p:nvGrpSpPr>
        <p:grpSpPr>
          <a:xfrm>
            <a:off x="4722925" y="741888"/>
            <a:ext cx="4261951" cy="2038462"/>
            <a:chOff x="4729650" y="908975"/>
            <a:chExt cx="4261951" cy="2038462"/>
          </a:xfrm>
        </p:grpSpPr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50" y="908975"/>
              <a:ext cx="4261951" cy="1780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45685" y="2609062"/>
              <a:ext cx="3236351" cy="338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200" y="2780348"/>
            <a:ext cx="2271275" cy="22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7542475" y="4314975"/>
            <a:ext cx="144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55555"/>
                </a:solidFill>
                <a:highlight>
                  <a:srgbClr val="FFFFFF"/>
                </a:highlight>
              </a:rPr>
              <a:t>Image credit: Li et al (2023), ApJ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-1145200" y="1148550"/>
            <a:ext cx="387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simulate!  -  Mergers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729450" y="962100"/>
            <a:ext cx="3847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 pseudo-simulate numerical relativity: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Merger remnant mass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Merger remnant final spin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Merger kicks: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Mass asymmetry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Spin alignment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Binary orbital inclination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Equations from Maggiore 2018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to rotate coordinate frame during merger, then de-rotate back to the original frame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REBOUND needed to be modified to contain the tri-axial spin parameters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1904" r="1923" t="4122"/>
          <a:stretch/>
        </p:blipFill>
        <p:spPr>
          <a:xfrm>
            <a:off x="4577262" y="771550"/>
            <a:ext cx="3103600" cy="21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0" r="0" t="2657"/>
          <a:stretch/>
        </p:blipFill>
        <p:spPr>
          <a:xfrm>
            <a:off x="5539050" y="2922575"/>
            <a:ext cx="3196524" cy="2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=0.1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8"/>
          <p:cNvGrpSpPr/>
          <p:nvPr/>
        </p:nvGrpSpPr>
        <p:grpSpPr>
          <a:xfrm>
            <a:off x="884155" y="747376"/>
            <a:ext cx="7375703" cy="4191479"/>
            <a:chOff x="2338500" y="754125"/>
            <a:chExt cx="4466874" cy="2685469"/>
          </a:xfrm>
        </p:grpSpPr>
        <p:pic>
          <p:nvPicPr>
            <p:cNvPr id="232" name="Google Shape;232;p28"/>
            <p:cNvPicPr preferRelativeResize="0"/>
            <p:nvPr/>
          </p:nvPicPr>
          <p:blipFill rotWithShape="1">
            <a:blip r:embed="rId3">
              <a:alphaModFix/>
            </a:blip>
            <a:srcRect b="43065" l="0" r="0" t="0"/>
            <a:stretch/>
          </p:blipFill>
          <p:spPr>
            <a:xfrm>
              <a:off x="2338625" y="754125"/>
              <a:ext cx="4466749" cy="2427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8"/>
            <p:cNvPicPr preferRelativeResize="0"/>
            <p:nvPr/>
          </p:nvPicPr>
          <p:blipFill rotWithShape="1">
            <a:blip r:embed="rId3">
              <a:alphaModFix/>
            </a:blip>
            <a:srcRect b="0" l="0" r="0" t="92995"/>
            <a:stretch/>
          </p:blipFill>
          <p:spPr>
            <a:xfrm>
              <a:off x="2338500" y="3140918"/>
              <a:ext cx="4466749" cy="298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=0.1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29"/>
          <p:cNvGrpSpPr/>
          <p:nvPr/>
        </p:nvGrpSpPr>
        <p:grpSpPr>
          <a:xfrm>
            <a:off x="-53763" y="1128317"/>
            <a:ext cx="8360810" cy="3393161"/>
            <a:chOff x="884350" y="747375"/>
            <a:chExt cx="4426754" cy="1520370"/>
          </a:xfrm>
        </p:grpSpPr>
        <p:pic>
          <p:nvPicPr>
            <p:cNvPr id="240" name="Google Shape;240;p29"/>
            <p:cNvPicPr preferRelativeResize="0"/>
            <p:nvPr/>
          </p:nvPicPr>
          <p:blipFill rotWithShape="1">
            <a:blip r:embed="rId3">
              <a:alphaModFix/>
            </a:blip>
            <a:srcRect b="84159" l="0" r="39979" t="0"/>
            <a:stretch/>
          </p:blipFill>
          <p:spPr>
            <a:xfrm>
              <a:off x="884350" y="747375"/>
              <a:ext cx="4426752" cy="105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9"/>
            <p:cNvPicPr preferRelativeResize="0"/>
            <p:nvPr/>
          </p:nvPicPr>
          <p:blipFill rotWithShape="1">
            <a:blip r:embed="rId3">
              <a:alphaModFix/>
            </a:blip>
            <a:srcRect b="0" l="0" r="39979" t="92995"/>
            <a:stretch/>
          </p:blipFill>
          <p:spPr>
            <a:xfrm>
              <a:off x="884352" y="1801575"/>
              <a:ext cx="4426752" cy="466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=0.1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1256250"/>
            <a:ext cx="4257976" cy="324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00" y="1236050"/>
            <a:ext cx="4227000" cy="32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=0.25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758058" y="698671"/>
            <a:ext cx="7627868" cy="4327664"/>
            <a:chOff x="260150" y="821450"/>
            <a:chExt cx="4466749" cy="2681827"/>
          </a:xfrm>
        </p:grpSpPr>
        <p:pic>
          <p:nvPicPr>
            <p:cNvPr id="255" name="Google Shape;255;p31"/>
            <p:cNvPicPr preferRelativeResize="0"/>
            <p:nvPr/>
          </p:nvPicPr>
          <p:blipFill rotWithShape="1">
            <a:blip r:embed="rId3">
              <a:alphaModFix/>
            </a:blip>
            <a:srcRect b="43541" l="0" r="0" t="0"/>
            <a:stretch/>
          </p:blipFill>
          <p:spPr>
            <a:xfrm>
              <a:off x="260150" y="821450"/>
              <a:ext cx="4466749" cy="2407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1"/>
            <p:cNvPicPr preferRelativeResize="0"/>
            <p:nvPr/>
          </p:nvPicPr>
          <p:blipFill rotWithShape="1">
            <a:blip r:embed="rId3">
              <a:alphaModFix/>
            </a:blip>
            <a:srcRect b="0" l="0" r="0" t="93563"/>
            <a:stretch/>
          </p:blipFill>
          <p:spPr>
            <a:xfrm>
              <a:off x="260150" y="3228829"/>
              <a:ext cx="4466749" cy="274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6975600" y="4758600"/>
            <a:ext cx="216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source: SpaceEngine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flipH="1">
            <a:off x="6058475" y="1909275"/>
            <a:ext cx="1622400" cy="639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4"/>
          <p:cNvCxnSpPr/>
          <p:nvPr/>
        </p:nvCxnSpPr>
        <p:spPr>
          <a:xfrm>
            <a:off x="3762675" y="2959550"/>
            <a:ext cx="2605500" cy="1427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 flipH="1" rot="10800000">
            <a:off x="3715550" y="2838425"/>
            <a:ext cx="134700" cy="262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 flipH="1" rot="10800000">
            <a:off x="6305050" y="4249775"/>
            <a:ext cx="134700" cy="262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6374825" y="4407000"/>
            <a:ext cx="1373400" cy="753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 txBox="1"/>
          <p:nvPr/>
        </p:nvSpPr>
        <p:spPr>
          <a:xfrm>
            <a:off x="7485650" y="1491900"/>
            <a:ext cx="141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SMBH ‘Engine’</a:t>
            </a:r>
            <a:endParaRPr b="1" sz="13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426088" y="3595300"/>
            <a:ext cx="141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Accretion Disc</a:t>
            </a:r>
            <a:endParaRPr b="1" sz="13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4"/>
          <p:cNvCxnSpPr/>
          <p:nvPr/>
        </p:nvCxnSpPr>
        <p:spPr>
          <a:xfrm>
            <a:off x="-155550" y="808925"/>
            <a:ext cx="3969600" cy="2188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=0.25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64" y="1317913"/>
            <a:ext cx="4112307" cy="327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52500"/>
            <a:ext cx="4547564" cy="340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=0.25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575" y="744950"/>
            <a:ext cx="5794606" cy="426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 -  10</a:t>
            </a:r>
            <a:r>
              <a:rPr baseline="30000" lang="en"/>
              <a:t>8</a:t>
            </a:r>
            <a:r>
              <a:rPr lang="en"/>
              <a:t>M</a:t>
            </a:r>
            <a:r>
              <a:rPr baseline="-25000" lang="en"/>
              <a:t>☉</a:t>
            </a:r>
            <a:r>
              <a:rPr lang="en"/>
              <a:t>	f</a:t>
            </a:r>
            <a:r>
              <a:rPr baseline="-25000" lang="en"/>
              <a:t>edd</a:t>
            </a:r>
            <a:r>
              <a:rPr lang="en"/>
              <a:t>=0.25	𝛼=10</a:t>
            </a:r>
            <a:r>
              <a:rPr baseline="30000" lang="en"/>
              <a:t>-2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575" y="744950"/>
            <a:ext cx="5794606" cy="4263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4"/>
          <p:cNvGrpSpPr/>
          <p:nvPr/>
        </p:nvGrpSpPr>
        <p:grpSpPr>
          <a:xfrm>
            <a:off x="5465937" y="855746"/>
            <a:ext cx="1137900" cy="499512"/>
            <a:chOff x="5432275" y="882675"/>
            <a:chExt cx="1137900" cy="499512"/>
          </a:xfrm>
        </p:grpSpPr>
        <p:sp>
          <p:nvSpPr>
            <p:cNvPr id="277" name="Google Shape;277;p34"/>
            <p:cNvSpPr/>
            <p:nvPr/>
          </p:nvSpPr>
          <p:spPr>
            <a:xfrm>
              <a:off x="5654465" y="1267587"/>
              <a:ext cx="114600" cy="1146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8" name="Google Shape;278;p34"/>
            <p:cNvSpPr txBox="1"/>
            <p:nvPr/>
          </p:nvSpPr>
          <p:spPr>
            <a:xfrm>
              <a:off x="5432275" y="882675"/>
              <a:ext cx="1137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GW190521</a:t>
              </a:r>
              <a:endParaRPr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 baseline="30000" sz="2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 title="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175" y="11311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75" y="1736300"/>
            <a:ext cx="3651376" cy="18686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307563" y="1586200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2B3D"/>
                </a:solidFill>
                <a:latin typeface="Lato"/>
                <a:ea typeface="Lato"/>
                <a:cs typeface="Lato"/>
                <a:sym typeface="Lato"/>
              </a:rPr>
              <a:t>15.6</a:t>
            </a:r>
            <a:endParaRPr sz="1300">
              <a:solidFill>
                <a:srgbClr val="B72B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1190950" y="1451550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B897B"/>
                </a:solidFill>
                <a:latin typeface="Lato"/>
                <a:ea typeface="Lato"/>
                <a:cs typeface="Lato"/>
                <a:sym typeface="Lato"/>
              </a:rPr>
              <a:t>16.3</a:t>
            </a:r>
            <a:endParaRPr sz="1300">
              <a:solidFill>
                <a:srgbClr val="4B897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729450" y="962100"/>
            <a:ext cx="76887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need to simulate over most of the accretion/mass/viscosity parameter space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Aim to collate merger rate and remnant spin results across simulations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Volume rate estimate for the AGN channel overall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accurately initialise/add black holes to the simulation during runtime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Animate more black hole interactions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drafting the paper, fixing bugs in the code as I spot them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ctrTitle"/>
          </p:nvPr>
        </p:nvSpPr>
        <p:spPr>
          <a:xfrm>
            <a:off x="729450" y="1322450"/>
            <a:ext cx="76881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729450" y="2225750"/>
            <a:ext cx="7688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References: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Grishin E., Gilbaum S., Stone N. C., 2023, arXiv e-prints, p. arXiv:2307.07546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Jiménez M. A., Masset F. S., 2017, MNRAS, 471, 4917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 J., Dempsey A. M., Li H., Lai D., Li S., 2023, ApJ, 944, L42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Maggiore M., 2018, Gravitational Waves: Volume 2: Astrophysics and Cosmology. Oxford University Press, doi:10.1093/oso/9780198570899.001.0001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Sirko E., Goodman J., 2003, MNRAS, 341, 501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an AGN Channel?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729450" y="962100"/>
            <a:ext cx="3322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Mergers have been detected with BH masses in the `mass gap’.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GW190521 with m</a:t>
            </a:r>
            <a:r>
              <a:rPr baseline="-25000" lang="en"/>
              <a:t>1</a:t>
            </a:r>
            <a:r>
              <a:rPr lang="en"/>
              <a:t>≈85M</a:t>
            </a:r>
            <a:r>
              <a:rPr lang="en" sz="6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☉</a:t>
            </a:r>
            <a:r>
              <a:rPr baseline="-25000" lang="en" sz="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and </a:t>
            </a:r>
            <a:r>
              <a:rPr lang="en"/>
              <a:t>m</a:t>
            </a:r>
            <a:r>
              <a:rPr baseline="-25000" lang="en"/>
              <a:t>2</a:t>
            </a:r>
            <a:r>
              <a:rPr lang="en"/>
              <a:t>≈66M</a:t>
            </a:r>
            <a:r>
              <a:rPr lang="en" sz="6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☉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These BHs could be 2nd/3rd generation?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AGN Disc models suggest that one or more `migration traps’ should be present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150" y="1221525"/>
            <a:ext cx="4540851" cy="25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973775" y="3775763"/>
            <a:ext cx="20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55555"/>
                </a:solidFill>
                <a:highlight>
                  <a:srgbClr val="FFFFFF"/>
                </a:highlight>
              </a:rPr>
              <a:t>Image credit: LIGO/Caltech/MIT/R. Hurt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migration trap?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729450" y="962100"/>
            <a:ext cx="3322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Protoplanetary disc models are known to harbour migration traps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disc models available to us, we also expect migration traps in AGN discs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these migration traps produce hierarchical mergers?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this be our missing formation pathway to intermediate mass black holes?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00" y="1228152"/>
            <a:ext cx="4118098" cy="310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18358" r="7704" t="0"/>
          <a:stretch/>
        </p:blipFill>
        <p:spPr>
          <a:xfrm>
            <a:off x="7095175" y="858975"/>
            <a:ext cx="1907450" cy="38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AGN Disc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729450" y="962100"/>
            <a:ext cx="3847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semi-analytic disc models in the literature, but valid in different regimes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Thompson et al (2005) disc models seem to be better for the outer disc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Sirko &amp; Goodman (2003) disc models seem to be better for the inner disc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either model, migration traps are expected in the inner(ish) regions of the disk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to numerically solve a system of equations (right) at each radius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 parameters are highly dependent on SMBH mass, accretion rate, and gas viscosity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250" y="717625"/>
            <a:ext cx="2462750" cy="43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AGN Disc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64656" y="877292"/>
            <a:ext cx="7614693" cy="3852822"/>
            <a:chOff x="1027625" y="991750"/>
            <a:chExt cx="7232801" cy="3574378"/>
          </a:xfrm>
        </p:grpSpPr>
        <p:pic>
          <p:nvPicPr>
            <p:cNvPr id="139" name="Google Shape;139;p18"/>
            <p:cNvPicPr preferRelativeResize="0"/>
            <p:nvPr/>
          </p:nvPicPr>
          <p:blipFill rotWithShape="1">
            <a:blip r:embed="rId3">
              <a:alphaModFix/>
            </a:blip>
            <a:srcRect b="0" l="0" r="0" t="47145"/>
            <a:stretch/>
          </p:blipFill>
          <p:spPr>
            <a:xfrm>
              <a:off x="4644025" y="1067775"/>
              <a:ext cx="3616401" cy="34983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p18"/>
            <p:cNvGrpSpPr/>
            <p:nvPr/>
          </p:nvGrpSpPr>
          <p:grpSpPr>
            <a:xfrm>
              <a:off x="1027625" y="991750"/>
              <a:ext cx="3616401" cy="3574378"/>
              <a:chOff x="1027625" y="853050"/>
              <a:chExt cx="3616401" cy="3574378"/>
            </a:xfrm>
          </p:grpSpPr>
          <p:pic>
            <p:nvPicPr>
              <p:cNvPr id="141" name="Google Shape;141;p18"/>
              <p:cNvPicPr preferRelativeResize="0"/>
              <p:nvPr/>
            </p:nvPicPr>
            <p:blipFill rotWithShape="1">
              <a:blip r:embed="rId3">
                <a:alphaModFix/>
              </a:blip>
              <a:srcRect b="52541" l="0" r="0" t="0"/>
              <a:stretch/>
            </p:blipFill>
            <p:spPr>
              <a:xfrm>
                <a:off x="1027625" y="853050"/>
                <a:ext cx="3616401" cy="3141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93455"/>
              <a:stretch/>
            </p:blipFill>
            <p:spPr>
              <a:xfrm>
                <a:off x="1027625" y="3994250"/>
                <a:ext cx="3616401" cy="433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" name="Google Shape;143;p18"/>
              <p:cNvSpPr/>
              <p:nvPr/>
            </p:nvSpPr>
            <p:spPr>
              <a:xfrm>
                <a:off x="1285175" y="3935725"/>
                <a:ext cx="215400" cy="141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migration traps?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729450" y="962100"/>
            <a:ext cx="76887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magnitude and sign of disc forces (torques) are dependent on the disc and migration models we use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with a baseline of the GW inspiral torques of Peters (1964)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disc, I use the 3D Hydrodynamical simulation derived type I migration torques of </a:t>
            </a:r>
            <a:r>
              <a:rPr lang="en"/>
              <a:t>Jiménez and Masset (2017)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BHs shouldn’t get massive enough to warrant type II migration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use the thermal torques from Grishin et al (2023)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Thermal torques arise from hot/cold under/overdensities of gas in the embedded BH-gas interaction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988" y="3647263"/>
            <a:ext cx="4059625" cy="8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26763" l="4611" r="6531" t="24609"/>
          <a:stretch/>
        </p:blipFill>
        <p:spPr>
          <a:xfrm>
            <a:off x="1967875" y="716925"/>
            <a:ext cx="2915100" cy="3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migration traps?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877" y="1062125"/>
            <a:ext cx="5208248" cy="39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 b="0" l="0" r="0" t="8991"/>
          <a:stretch/>
        </p:blipFill>
        <p:spPr>
          <a:xfrm>
            <a:off x="4991825" y="732437"/>
            <a:ext cx="2184300" cy="3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26763" l="4611" r="6531" t="24609"/>
          <a:stretch/>
        </p:blipFill>
        <p:spPr>
          <a:xfrm>
            <a:off x="1967875" y="716925"/>
            <a:ext cx="2915100" cy="3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migration traps?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877" y="1062125"/>
            <a:ext cx="5208248" cy="39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5">
            <a:alphaModFix/>
          </a:blip>
          <a:srcRect b="0" l="0" r="0" t="8991"/>
          <a:stretch/>
        </p:blipFill>
        <p:spPr>
          <a:xfrm>
            <a:off x="4991825" y="732437"/>
            <a:ext cx="2184300" cy="3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1"/>
          <p:cNvCxnSpPr/>
          <p:nvPr/>
        </p:nvCxnSpPr>
        <p:spPr>
          <a:xfrm flipH="1">
            <a:off x="6886450" y="2286300"/>
            <a:ext cx="518400" cy="5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/>
          <p:nvPr/>
        </p:nvCxnSpPr>
        <p:spPr>
          <a:xfrm flipH="1">
            <a:off x="6917675" y="1761000"/>
            <a:ext cx="518400" cy="5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 flipH="1">
            <a:off x="6917675" y="2811600"/>
            <a:ext cx="518400" cy="5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/>
          <p:nvPr/>
        </p:nvCxnSpPr>
        <p:spPr>
          <a:xfrm flipH="1">
            <a:off x="6917675" y="3201300"/>
            <a:ext cx="518400" cy="5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7436075" y="1522200"/>
            <a:ext cx="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7436075" y="2065925"/>
            <a:ext cx="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436075" y="2581000"/>
            <a:ext cx="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436075" y="2952000"/>
            <a:ext cx="51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